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3" r:id="rId4"/>
  </p:sldMasterIdLst>
  <p:notesMasterIdLst>
    <p:notesMasterId r:id="rId14"/>
  </p:notesMasterIdLst>
  <p:sldIdLst>
    <p:sldId id="322" r:id="rId5"/>
    <p:sldId id="318" r:id="rId6"/>
    <p:sldId id="338" r:id="rId7"/>
    <p:sldId id="342" r:id="rId8"/>
    <p:sldId id="331" r:id="rId9"/>
    <p:sldId id="332" r:id="rId10"/>
    <p:sldId id="333" r:id="rId11"/>
    <p:sldId id="343" r:id="rId12"/>
    <p:sldId id="34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38" autoAdjust="0"/>
    <p:restoredTop sz="84970" autoAdjust="0"/>
  </p:normalViewPr>
  <p:slideViewPr>
    <p:cSldViewPr snapToGrid="0">
      <p:cViewPr>
        <p:scale>
          <a:sx n="86" d="100"/>
          <a:sy n="86" d="100"/>
        </p:scale>
        <p:origin x="16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48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5753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62D6E202-B606-4609-B914-27C9371A1F6D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3587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7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669AF7-7BEB-44E4-9852-375E34362B5B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113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3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92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43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1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9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4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62D6E202-B606-4609-B914-27C9371A1F6D}" type="datetime1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620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B6D27F-C14D-4CF5-9283-0AA3FD1FC3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607160" y="464820"/>
            <a:ext cx="10845699" cy="796910"/>
          </a:xfrm>
        </p:spPr>
        <p:txBody>
          <a:bodyPr>
            <a:noAutofit/>
          </a:bodyPr>
          <a:lstStyle/>
          <a:p>
            <a:pPr algn="ctr"/>
            <a:r>
              <a:rPr lang="en-IN" sz="4400" b="1" dirty="0">
                <a:latin typeface="Arial Black" panose="020B0A040201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EXPORT ORIENTED UNITS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42" y="765545"/>
            <a:ext cx="12969677" cy="1637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Picture 2" descr="Setting up of Export Oriented Units (EOUs)">
            <a:extLst>
              <a:ext uri="{FF2B5EF4-FFF2-40B4-BE49-F238E27FC236}">
                <a16:creationId xmlns:a16="http://schemas.microsoft.com/office/drawing/2014/main" id="{DEB63064-62ED-4485-9D0D-DE7196155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" y="1821181"/>
            <a:ext cx="12138660" cy="503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01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143180"/>
          </a:xfrm>
        </p:spPr>
        <p:txBody>
          <a:bodyPr/>
          <a:lstStyle/>
          <a:p>
            <a:pPr algn="ctr"/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Introduction of EOU 			</a:t>
            </a:r>
            <a:endParaRPr lang="en-IN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0400"/>
            <a:ext cx="11760819" cy="50502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IN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government of India introduced export oriented unit scheme in 1981. Initially, EOUs were mainly concentrated in Textiles , Yarns, Food processing, Electronics, Chemicals Plastics , Granites and Minerals . But now EOU has extended its area of work to manufacturing, servicing, development of software , making gold silver platinum jewellery and articles. Agriculture including Agro processing, </a:t>
            </a:r>
            <a:r>
              <a:rPr lang="en-IN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Acqua</a:t>
            </a:r>
            <a:r>
              <a:rPr lang="en-IN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culture , Animal Husbandry, bio-</a:t>
            </a:r>
            <a:r>
              <a:rPr lang="en-IN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technilolgy</a:t>
            </a:r>
            <a:r>
              <a:rPr lang="en-IN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Floriculture , Horticulture, Viticulture, Poultry  , Sericulture. </a:t>
            </a:r>
          </a:p>
        </p:txBody>
      </p:sp>
    </p:spTree>
    <p:extLst>
      <p:ext uri="{BB962C8B-B14F-4D97-AF65-F5344CB8AC3E}">
        <p14:creationId xmlns:p14="http://schemas.microsoft.com/office/powerpoint/2010/main" val="366471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143180"/>
          </a:xfrm>
        </p:spPr>
        <p:txBody>
          <a:bodyPr/>
          <a:lstStyle/>
          <a:p>
            <a:pPr algn="ctr"/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Introduction of EOU 			</a:t>
            </a:r>
            <a:endParaRPr lang="en-IN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0400"/>
            <a:ext cx="11760819" cy="50502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marL="0" indent="0" algn="just">
              <a:buNone/>
            </a:pPr>
            <a:endParaRPr lang="en-IN" sz="4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EOU can be set up anywhere in India .</a:t>
            </a:r>
            <a:r>
              <a:rPr lang="en-GB" sz="2800" i="0" dirty="0">
                <a:solidFill>
                  <a:srgbClr val="6666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main objectives of the EOU scheme is to increase exports, earn foreign exchange to the country, transfer of latest technologies stimulate direct foreign investment and to generate additional employment.</a:t>
            </a:r>
            <a:endParaRPr lang="en-IN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76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273" y="284176"/>
            <a:ext cx="9098725" cy="1187785"/>
          </a:xfrm>
        </p:spPr>
        <p:txBody>
          <a:bodyPr/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MEANING OF EXPORT ORIENTED UNITS 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6C37F9-EBF2-483D-BA7E-52E782FCB72A}"/>
              </a:ext>
            </a:extLst>
          </p:cNvPr>
          <p:cNvSpPr txBox="1"/>
          <p:nvPr/>
        </p:nvSpPr>
        <p:spPr>
          <a:xfrm>
            <a:off x="906966" y="1910576"/>
            <a:ext cx="10764644" cy="306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020"/>
              </a:spcBef>
              <a:spcAft>
                <a:spcPts val="1020"/>
              </a:spcAft>
            </a:pP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small scale units which exports more than 50%  of its output is classified  as Export Oriented Unit ( EOU)</a:t>
            </a:r>
          </a:p>
          <a:p>
            <a:pPr algn="just">
              <a:spcBef>
                <a:spcPts val="1020"/>
              </a:spcBef>
              <a:spcAft>
                <a:spcPts val="1020"/>
              </a:spcAft>
            </a:pPr>
            <a:r>
              <a:rPr lang="en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can be set up for manufacturing and activities including </a:t>
            </a:r>
            <a:r>
              <a:rPr lang="en-IN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reapir</a:t>
            </a:r>
            <a:r>
              <a:rPr lang="en-I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remaking, reconditioning , reengineering and rendering services. </a:t>
            </a:r>
          </a:p>
          <a:p>
            <a:pPr algn="just">
              <a:spcBef>
                <a:spcPts val="1020"/>
              </a:spcBef>
              <a:spcAft>
                <a:spcPts val="1020"/>
              </a:spcAft>
            </a:pPr>
            <a:r>
              <a:rPr lang="en-I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Trading units are not cover under this scheme. </a:t>
            </a:r>
            <a:endParaRPr lang="en-I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99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401444"/>
            <a:ext cx="9784080" cy="906966"/>
          </a:xfrm>
        </p:spPr>
        <p:txBody>
          <a:bodyPr/>
          <a:lstStyle/>
          <a:p>
            <a:pPr algn="ctr"/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OBJECTIVES OF EOU 			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increase exports</a:t>
            </a:r>
          </a:p>
          <a:p>
            <a:pPr marL="0" indent="0" algn="l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earn foreign exchange to the country. </a:t>
            </a:r>
          </a:p>
          <a:p>
            <a:pPr marL="0" indent="0" algn="l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Transfer of latest technology </a:t>
            </a:r>
          </a:p>
          <a:p>
            <a:pPr marL="0" indent="0" algn="l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Stimulate direct foreign exchange</a:t>
            </a:r>
          </a:p>
          <a:p>
            <a:pPr marL="0" indent="0" algn="l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generate additional employment within the country. </a:t>
            </a:r>
            <a:endParaRPr lang="en-GB" sz="2400" b="0" i="0" cap="all" dirty="0">
              <a:solidFill>
                <a:srgbClr val="111111"/>
              </a:solidFill>
              <a:effectLst/>
              <a:latin typeface="Cabin-semi-bold"/>
            </a:endParaRPr>
          </a:p>
          <a:p>
            <a:pPr marL="0" indent="0">
              <a:buNone/>
            </a:pPr>
            <a:endParaRPr lang="en-IN" sz="30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18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012" y="502920"/>
            <a:ext cx="9784080" cy="1508760"/>
          </a:xfrm>
        </p:spPr>
        <p:txBody>
          <a:bodyPr/>
          <a:lstStyle/>
          <a:p>
            <a:r>
              <a:rPr lang="en-IN" sz="3600" dirty="0">
                <a:latin typeface="Times New Roman" panose="02020603050405020304" pitchFamily="18" charset="0"/>
              </a:rPr>
              <a:t>			Benefits OF </a:t>
            </a:r>
            <a:r>
              <a:rPr lang="en-IN" sz="3600" dirty="0" err="1">
                <a:latin typeface="Times New Roman" panose="02020603050405020304" pitchFamily="18" charset="0"/>
              </a:rPr>
              <a:t>eou</a:t>
            </a:r>
            <a:r>
              <a:rPr lang="en-IN" sz="3600" dirty="0">
                <a:latin typeface="Times New Roman" panose="02020603050405020304" pitchFamily="18" charset="0"/>
              </a:rPr>
              <a:t> 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30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Duty Free Imports</a:t>
            </a:r>
          </a:p>
          <a:p>
            <a:pPr marL="0" indent="0">
              <a:buNone/>
            </a:pPr>
            <a:r>
              <a:rPr lang="en-IN" sz="30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Excise Exemption  (GST) </a:t>
            </a:r>
          </a:p>
          <a:p>
            <a:pPr marL="0" indent="0">
              <a:buNone/>
            </a:pPr>
            <a:r>
              <a:rPr lang="en-IN" sz="30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Easy Location </a:t>
            </a:r>
          </a:p>
          <a:p>
            <a:pPr marL="0" indent="0">
              <a:buNone/>
            </a:pPr>
            <a:r>
              <a:rPr lang="en-IN" sz="30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Tax holiday </a:t>
            </a:r>
          </a:p>
          <a:p>
            <a:pPr marL="0" indent="0">
              <a:buNone/>
            </a:pPr>
            <a:r>
              <a:rPr lang="en-IN" sz="30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Exports entire or </a:t>
            </a:r>
            <a:r>
              <a:rPr lang="en-IN" sz="3000" dirty="0" err="1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atleast</a:t>
            </a:r>
            <a:r>
              <a:rPr lang="en-IN" sz="30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75% of their production and thus contributes to export promotion.</a:t>
            </a:r>
          </a:p>
          <a:p>
            <a:pPr marL="0" indent="0">
              <a:buNone/>
            </a:pPr>
            <a:r>
              <a:rPr lang="en-IN" sz="30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Liberal  FDI </a:t>
            </a:r>
            <a:endParaRPr lang="en-IN" sz="30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874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012" y="502920"/>
            <a:ext cx="9784080" cy="1508760"/>
          </a:xfrm>
        </p:spPr>
        <p:txBody>
          <a:bodyPr/>
          <a:lstStyle/>
          <a:p>
            <a:r>
              <a:rPr lang="en-IN" sz="3600" dirty="0">
                <a:latin typeface="Times New Roman" panose="02020603050405020304" pitchFamily="18" charset="0"/>
              </a:rPr>
              <a:t>			Benefits OF </a:t>
            </a:r>
            <a:r>
              <a:rPr lang="en-IN" sz="3600" dirty="0" err="1">
                <a:latin typeface="Times New Roman" panose="02020603050405020304" pitchFamily="18" charset="0"/>
              </a:rPr>
              <a:t>eou</a:t>
            </a:r>
            <a:r>
              <a:rPr lang="en-IN" sz="3600" dirty="0">
                <a:latin typeface="Times New Roman" panose="02020603050405020304" pitchFamily="18" charset="0"/>
              </a:rPr>
              <a:t> 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827" y="2148840"/>
            <a:ext cx="9784080" cy="420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000" dirty="0" err="1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Finanace</a:t>
            </a:r>
            <a:r>
              <a:rPr lang="en-IN" sz="30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on priority basis</a:t>
            </a:r>
            <a:endParaRPr lang="en-IN" sz="30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30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Longer credit to foreign buyer </a:t>
            </a:r>
          </a:p>
          <a:p>
            <a:pPr marL="0" indent="0">
              <a:buNone/>
            </a:pPr>
            <a:r>
              <a:rPr lang="en-IN" sz="30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Duty draw back </a:t>
            </a:r>
          </a:p>
          <a:p>
            <a:pPr marL="0" indent="0">
              <a:buNone/>
            </a:pPr>
            <a:r>
              <a:rPr lang="en-IN" sz="30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Incentive under </a:t>
            </a:r>
            <a:r>
              <a:rPr lang="en-IN" sz="30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  <a:hlinkClick r:id="rId2" invalidUrl="ftp://ftp 2015-202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FTP 2015-2020</a:t>
            </a:r>
            <a:r>
              <a:rPr lang="en-IN" sz="30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sz="30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Incentive under MAI </a:t>
            </a:r>
          </a:p>
        </p:txBody>
      </p:sp>
    </p:spTree>
    <p:extLst>
      <p:ext uri="{BB962C8B-B14F-4D97-AF65-F5344CB8AC3E}">
        <p14:creationId xmlns:p14="http://schemas.microsoft.com/office/powerpoint/2010/main" val="3292987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DA0E9-A0E2-45F7-BD06-1CE0A5EDD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050" name="Picture 2" descr="Messages of appreciation | Nottinghamshire Police">
            <a:extLst>
              <a:ext uri="{FF2B5EF4-FFF2-40B4-BE49-F238E27FC236}">
                <a16:creationId xmlns:a16="http://schemas.microsoft.com/office/drawing/2014/main" id="{985BAC04-2594-4A7C-AD94-96F84D5DB0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210"/>
            <a:ext cx="12192000" cy="676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273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525</TotalTime>
  <Words>312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Black</vt:lpstr>
      <vt:lpstr>Cabin-semi-bold</vt:lpstr>
      <vt:lpstr>Calibri</vt:lpstr>
      <vt:lpstr>Corbel</vt:lpstr>
      <vt:lpstr>Times New Roman</vt:lpstr>
      <vt:lpstr>Wingdings</vt:lpstr>
      <vt:lpstr>Banded</vt:lpstr>
      <vt:lpstr>EXPORT MARKETING </vt:lpstr>
      <vt:lpstr>EXPORT ORIENTED UNITS </vt:lpstr>
      <vt:lpstr>Introduction of EOU    </vt:lpstr>
      <vt:lpstr>Introduction of EOU    </vt:lpstr>
      <vt:lpstr>MEANING OF EXPORT ORIENTED UNITS </vt:lpstr>
      <vt:lpstr>  OBJECTIVES OF EOU    </vt:lpstr>
      <vt:lpstr>   Benefits OF eou </vt:lpstr>
      <vt:lpstr>   Benefits OF eou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Sumita Shankar</cp:lastModifiedBy>
  <cp:revision>62</cp:revision>
  <dcterms:created xsi:type="dcterms:W3CDTF">2020-07-21T06:59:49Z</dcterms:created>
  <dcterms:modified xsi:type="dcterms:W3CDTF">2020-09-28T06:09:38Z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